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78" r:id="rId3"/>
    <p:sldId id="286" r:id="rId4"/>
    <p:sldId id="281" r:id="rId5"/>
    <p:sldId id="287" r:id="rId6"/>
    <p:sldId id="279" r:id="rId7"/>
    <p:sldId id="292" r:id="rId8"/>
    <p:sldId id="282" r:id="rId9"/>
    <p:sldId id="293" r:id="rId10"/>
    <p:sldId id="310" r:id="rId11"/>
    <p:sldId id="313" r:id="rId12"/>
    <p:sldId id="301" r:id="rId13"/>
    <p:sldId id="308" r:id="rId14"/>
    <p:sldId id="274" r:id="rId15"/>
    <p:sldId id="309" r:id="rId16"/>
    <p:sldId id="260" r:id="rId17"/>
    <p:sldId id="298" r:id="rId18"/>
    <p:sldId id="299" r:id="rId19"/>
    <p:sldId id="338" r:id="rId20"/>
    <p:sldId id="339" r:id="rId21"/>
    <p:sldId id="303" r:id="rId22"/>
    <p:sldId id="340" r:id="rId23"/>
    <p:sldId id="341" r:id="rId24"/>
    <p:sldId id="343" r:id="rId25"/>
    <p:sldId id="344" r:id="rId26"/>
    <p:sldId id="346" r:id="rId27"/>
    <p:sldId id="347" r:id="rId28"/>
    <p:sldId id="348" r:id="rId29"/>
    <p:sldId id="349" r:id="rId30"/>
    <p:sldId id="350" r:id="rId31"/>
    <p:sldId id="263" r:id="rId32"/>
    <p:sldId id="277" r:id="rId33"/>
    <p:sldId id="280" r:id="rId34"/>
    <p:sldId id="283" r:id="rId35"/>
    <p:sldId id="289" r:id="rId36"/>
    <p:sldId id="290" r:id="rId37"/>
    <p:sldId id="291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EFF"/>
    <a:srgbClr val="000000"/>
    <a:srgbClr val="744379"/>
    <a:srgbClr val="EAEBEE"/>
    <a:srgbClr val="D1D1CF"/>
    <a:srgbClr val="EBEDEE"/>
    <a:srgbClr val="707646"/>
    <a:srgbClr val="2A254B"/>
    <a:srgbClr val="6D6969"/>
    <a:srgbClr val="E9E9E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21" autoAdjust="0"/>
    <p:restoredTop sz="96197"/>
  </p:normalViewPr>
  <p:slideViewPr>
    <p:cSldViewPr snapToGrid="0" showGuides="1">
      <p:cViewPr varScale="1">
        <p:scale>
          <a:sx n="103" d="100"/>
          <a:sy n="103" d="100"/>
        </p:scale>
        <p:origin x="-92" y="-14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AF690-47E0-7340-8219-FF1F73A830AB}" type="datetimeFigureOut">
              <a:rPr kumimoji="1" lang="x-none" altLang="en-US" smtClean="0"/>
              <a:t>2023-08-31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05E925-51BE-7A42-8C6A-5E106D994793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454234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x-none" dirty="0"/>
          </a:p>
          <a:p>
            <a:r>
              <a:rPr kumimoji="1" lang="en-US" altLang="x-none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x-none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203651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x-none" dirty="0"/>
          </a:p>
          <a:p>
            <a:r>
              <a:rPr kumimoji="1" lang="en-US" altLang="x-none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x-none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532708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32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34597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34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949622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35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10118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36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832256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37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19101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6455-8AE5-D445-8E53-D84F0E21194D}" type="datetime1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E00B3-16A5-CF49-80C7-96E72C011869}" type="datetime1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2C90A-3C03-DA4A-A696-68EBD939C235}" type="datetime1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E4F67-593B-6742-8166-2A48A388EC91}" type="datetime1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77F0-B204-704E-9C96-AFDAFF6BAE45}" type="datetime1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00D2-B384-7C44-85A0-EFC2B2FF8822}" type="datetime1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8AA36-92A3-FF43-B1E2-9FBD88D7E3A0}" type="datetime1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A582-651C-4748-B9B3-AC238D1B7766}" type="datetime1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CD8C-16B1-F946-804B-72E79ECB2263}" type="datetime1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9D6C6-4A98-924E-B5D3-CC173ECD74CA}" type="datetime1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C8E6-350B-484D-B12E-0D5AE2BFFF57}" type="datetime1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9E505-C649-1740-B6C1-C725031D073D}" type="datetime1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13" Type="http://schemas.openxmlformats.org/officeDocument/2006/relationships/image" Target="../media/image63.jpeg"/><Relationship Id="rId3" Type="http://schemas.openxmlformats.org/officeDocument/2006/relationships/image" Target="../media/image53.jpeg"/><Relationship Id="rId7" Type="http://schemas.openxmlformats.org/officeDocument/2006/relationships/image" Target="../media/image57.jpeg"/><Relationship Id="rId12" Type="http://schemas.openxmlformats.org/officeDocument/2006/relationships/image" Target="../media/image62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jpeg"/><Relationship Id="rId11" Type="http://schemas.openxmlformats.org/officeDocument/2006/relationships/image" Target="../media/image61.jpeg"/><Relationship Id="rId5" Type="http://schemas.openxmlformats.org/officeDocument/2006/relationships/image" Target="../media/image55.jpeg"/><Relationship Id="rId10" Type="http://schemas.openxmlformats.org/officeDocument/2006/relationships/image" Target="../media/image60.jpeg"/><Relationship Id="rId4" Type="http://schemas.openxmlformats.org/officeDocument/2006/relationships/image" Target="../media/image54.jpeg"/><Relationship Id="rId9" Type="http://schemas.openxmlformats.org/officeDocument/2006/relationships/image" Target="../media/image5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70C938C-F8B1-4FFF-8F74-6ED0A876B136}"/>
              </a:ext>
            </a:extLst>
          </p:cNvPr>
          <p:cNvSpPr txBox="1"/>
          <p:nvPr/>
        </p:nvSpPr>
        <p:spPr>
          <a:xfrm>
            <a:off x="1336530" y="4967100"/>
            <a:ext cx="9518953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AvatarS</a:t>
            </a:r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발표자료 </a:t>
            </a:r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(230831)</a:t>
            </a:r>
          </a:p>
          <a:p>
            <a:pPr algn="ctr"/>
            <a:r>
              <a:rPr lang="ko-KR" altLang="en-US" sz="28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온라인 피팅</a:t>
            </a:r>
            <a:endParaRPr lang="en-US" altLang="ko-KR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C61FC92-B1C1-4C46-ABEF-2B6B78AA5915}"/>
              </a:ext>
            </a:extLst>
          </p:cNvPr>
          <p:cNvSpPr txBox="1"/>
          <p:nvPr/>
        </p:nvSpPr>
        <p:spPr>
          <a:xfrm>
            <a:off x="595135" y="76200"/>
            <a:ext cx="1100173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700" dirty="0">
                <a:latin typeface="+mn-ea"/>
              </a:rPr>
              <a:t>[         ]</a:t>
            </a:r>
            <a:endParaRPr lang="ko-KR" altLang="en-US" sz="28700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9BE7799F-3DB1-4088-6C9A-A8CCF3732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7" name="Picture 12" descr="C:\Users\user\Desktop\456.jpg">
            <a:extLst>
              <a:ext uri="{FF2B5EF4-FFF2-40B4-BE49-F238E27FC236}">
                <a16:creationId xmlns:a16="http://schemas.microsoft.com/office/drawing/2014/main" xmlns="" id="{B1E75FB2-80D1-B001-65A5-14E862B5A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2017"/>
            <a:ext cx="1585682" cy="211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user\Desktop\123.jpg">
            <a:extLst>
              <a:ext uri="{FF2B5EF4-FFF2-40B4-BE49-F238E27FC236}">
                <a16:creationId xmlns:a16="http://schemas.microsoft.com/office/drawing/2014/main" xmlns="" id="{E1948D21-ABEF-C85E-0FDF-59AC5C549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109" y="356641"/>
            <a:ext cx="1585682" cy="211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user\Documents\카카오톡 받은 파일\555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80" y="356640"/>
            <a:ext cx="1589894" cy="211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user\Documents\카카오톡 받은 파일\777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055" y="2466260"/>
            <a:ext cx="1612119" cy="208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Users\user\Desktop\KakaoTalk_20230831_042441958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109" y="2466260"/>
            <a:ext cx="1625431" cy="207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375DB5D-21C7-4AF7-83F4-2F90A21B484B}"/>
              </a:ext>
            </a:extLst>
          </p:cNvPr>
          <p:cNvSpPr txBox="1"/>
          <p:nvPr/>
        </p:nvSpPr>
        <p:spPr>
          <a:xfrm>
            <a:off x="290579" y="2428726"/>
            <a:ext cx="569357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현재까지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PIX2PIX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시도 시행착오 확인 후 방식 및 내용 변경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이미지 객체 검출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옷 </a:t>
            </a:r>
            <a:r>
              <a:rPr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갈아입히는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AI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</a:t>
            </a:r>
            <a:endParaRPr lang="en-US" altLang="ko-KR" sz="2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1E082FE-6824-A097-AE21-E75A5E99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8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69641" y="5519553"/>
            <a:ext cx="11252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자체 데이터셋 생성 후 </a:t>
            </a:r>
            <a:r>
              <a:rPr lang="ko-KR" altLang="en-US" sz="2400" b="1" dirty="0" err="1"/>
              <a:t>로보플로우</a:t>
            </a:r>
            <a:r>
              <a:rPr lang="ko-KR" altLang="en-US" sz="2400" dirty="0" err="1"/>
              <a:t>가</a:t>
            </a:r>
            <a:r>
              <a:rPr lang="ko-KR" altLang="en-US" sz="2400" dirty="0"/>
              <a:t> 필요한 포맷의 </a:t>
            </a:r>
            <a:r>
              <a:rPr lang="en-US" altLang="ko-KR" sz="2400" dirty="0" err="1"/>
              <a:t>png</a:t>
            </a:r>
            <a:r>
              <a:rPr lang="ko-KR" altLang="en-US" sz="2400" dirty="0"/>
              <a:t> 파일을 지원하지 않아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 err="1"/>
              <a:t>파이썬으로</a:t>
            </a:r>
            <a:r>
              <a:rPr lang="ko-KR" altLang="en-US" sz="2400" dirty="0"/>
              <a:t>  구현</a:t>
            </a:r>
            <a:r>
              <a:rPr lang="en-US" altLang="ko-KR" sz="2400" dirty="0"/>
              <a:t>, </a:t>
            </a:r>
            <a:r>
              <a:rPr lang="ko-KR" altLang="en-US" sz="2400" dirty="0"/>
              <a:t>필요에 의해 증폭 구현</a:t>
            </a:r>
            <a:r>
              <a:rPr lang="en-US" altLang="ko-KR" sz="2400" dirty="0"/>
              <a:t> </a:t>
            </a:r>
            <a:r>
              <a:rPr lang="ko-KR" altLang="en-US" sz="2400" dirty="0"/>
              <a:t>색상 조절</a:t>
            </a:r>
            <a:r>
              <a:rPr lang="en-US" altLang="ko-KR" sz="2400" dirty="0"/>
              <a:t>,</a:t>
            </a:r>
            <a:r>
              <a:rPr lang="ko-KR" altLang="en-US" sz="2400" dirty="0"/>
              <a:t>  노이즈</a:t>
            </a:r>
            <a:r>
              <a:rPr lang="en-US" altLang="ko-KR" sz="2400" dirty="0"/>
              <a:t>,  </a:t>
            </a:r>
            <a:r>
              <a:rPr lang="ko-KR" altLang="en-US" sz="2400" dirty="0"/>
              <a:t>회전 등의 증폭 사용 </a:t>
            </a:r>
            <a:endParaRPr lang="en-US" altLang="ko-KR" sz="2400" dirty="0"/>
          </a:p>
        </p:txBody>
      </p:sp>
      <p:pic>
        <p:nvPicPr>
          <p:cNvPr id="2" name="Picture 2" descr="C:\Users\user\Desktop\1.12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3" y="917218"/>
            <a:ext cx="6961023" cy="352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587E1D8-AF37-137D-A031-0BD7B0C6D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377" y="507450"/>
            <a:ext cx="5158403" cy="24886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79EA8AB6-B520-2209-6579-92023B184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377" y="3202132"/>
            <a:ext cx="5158404" cy="161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7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37138" y="5235510"/>
            <a:ext cx="99177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하이퍼</a:t>
            </a:r>
            <a:r>
              <a:rPr lang="ko-KR" altLang="en-US" b="1" dirty="0"/>
              <a:t> 파라미터 변경 </a:t>
            </a:r>
            <a:endParaRPr lang="en-US" altLang="ko-KR" b="1" dirty="0"/>
          </a:p>
          <a:p>
            <a:pPr algn="ctr"/>
            <a:endParaRPr lang="en-US" altLang="ko-KR" dirty="0"/>
          </a:p>
          <a:p>
            <a:r>
              <a:rPr lang="ko-KR" altLang="en-US" dirty="0"/>
              <a:t>샘플링 </a:t>
            </a:r>
            <a:r>
              <a:rPr lang="ko-KR" altLang="en-US" dirty="0" err="1"/>
              <a:t>드롭아웃</a:t>
            </a:r>
            <a:r>
              <a:rPr lang="ko-KR" altLang="en-US" dirty="0"/>
              <a:t> 위치 및 수치 변경</a:t>
            </a:r>
            <a:r>
              <a:rPr lang="en-US" altLang="ko-KR" dirty="0"/>
              <a:t>, </a:t>
            </a:r>
            <a:r>
              <a:rPr lang="en-US" altLang="ko-KR" dirty="0" err="1"/>
              <a:t>apply_batchnorm</a:t>
            </a:r>
            <a:r>
              <a:rPr lang="en-US" altLang="ko-KR" dirty="0"/>
              <a:t> </a:t>
            </a:r>
            <a:r>
              <a:rPr lang="ko-KR" altLang="en-US" dirty="0"/>
              <a:t>추가 등의 테스트 시행 </a:t>
            </a:r>
            <a:endParaRPr lang="en-US" altLang="ko-KR" dirty="0"/>
          </a:p>
          <a:p>
            <a:r>
              <a:rPr lang="en-US" altLang="ko-KR" dirty="0"/>
              <a:t> L1 </a:t>
            </a:r>
            <a:r>
              <a:rPr lang="ko-KR" altLang="en-US" dirty="0" err="1"/>
              <a:t>로스에서</a:t>
            </a:r>
            <a:r>
              <a:rPr lang="ko-KR" altLang="en-US" dirty="0"/>
              <a:t> </a:t>
            </a:r>
            <a:r>
              <a:rPr lang="en-US" altLang="ko-KR" dirty="0"/>
              <a:t>L2 </a:t>
            </a:r>
            <a:r>
              <a:rPr lang="ko-KR" altLang="en-US" dirty="0" err="1"/>
              <a:t>로스로</a:t>
            </a:r>
            <a:r>
              <a:rPr lang="ko-KR" altLang="en-US" dirty="0"/>
              <a:t> 변경으로 부드럽게 변경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r>
              <a:rPr lang="en-US" altLang="ko-KR" dirty="0"/>
              <a:t>, </a:t>
            </a:r>
            <a:r>
              <a:rPr lang="ko-KR" altLang="en-US" dirty="0"/>
              <a:t>람다 값 변경 테스트  </a:t>
            </a:r>
            <a:endParaRPr lang="en-US" altLang="ko-KR" dirty="0"/>
          </a:p>
        </p:txBody>
      </p:sp>
      <p:pic>
        <p:nvPicPr>
          <p:cNvPr id="2" name="Picture 2" descr="C:\Users\user\Desktop\111.jpg">
            <a:extLst>
              <a:ext uri="{FF2B5EF4-FFF2-40B4-BE49-F238E27FC236}">
                <a16:creationId xmlns:a16="http://schemas.microsoft.com/office/drawing/2014/main" xmlns="" id="{8B070F5D-20EB-D39D-8670-B4ACF6C65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25" y="266741"/>
            <a:ext cx="6537454" cy="258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389D873-4C5A-41FE-B592-660A30A5EC5C}"/>
              </a:ext>
            </a:extLst>
          </p:cNvPr>
          <p:cNvSpPr txBox="1"/>
          <p:nvPr/>
        </p:nvSpPr>
        <p:spPr>
          <a:xfrm>
            <a:off x="2137729" y="2731908"/>
            <a:ext cx="3320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저번 결과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C8D7FB1-699A-4FD6-FD41-4B1D5118F81E}"/>
              </a:ext>
            </a:extLst>
          </p:cNvPr>
          <p:cNvSpPr txBox="1"/>
          <p:nvPr/>
        </p:nvSpPr>
        <p:spPr>
          <a:xfrm>
            <a:off x="7734300" y="4989997"/>
            <a:ext cx="3320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이번 결과</a:t>
            </a:r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2050" name="Picture 2" descr="C:\Users\user\Desktop\1.122.JPG"/>
          <p:cNvPicPr>
            <a:picLocks noChangeAspect="1" noChangeArrowheads="1"/>
          </p:cNvPicPr>
          <p:nvPr/>
        </p:nvPicPr>
        <p:blipFill rotWithShape="1">
          <a:blip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80"/>
          <a:stretch/>
        </p:blipFill>
        <p:spPr bwMode="auto">
          <a:xfrm>
            <a:off x="6096000" y="2624319"/>
            <a:ext cx="6096000" cy="236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75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7754" y="5877169"/>
            <a:ext cx="1085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우리의 목적인 가상 </a:t>
            </a:r>
            <a:r>
              <a:rPr lang="ko-KR" altLang="en-US" dirty="0" err="1"/>
              <a:t>피팅과</a:t>
            </a:r>
            <a:r>
              <a:rPr lang="ko-KR" altLang="en-US" dirty="0"/>
              <a:t> 유사한 인공지능 </a:t>
            </a:r>
            <a:r>
              <a:rPr lang="en-US" altLang="ko-KR" dirty="0"/>
              <a:t>PF-AFN </a:t>
            </a:r>
            <a:r>
              <a:rPr lang="ko-KR" altLang="en-US" dirty="0"/>
              <a:t>을 사용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가상 환경 설정 및 </a:t>
            </a:r>
            <a:r>
              <a:rPr lang="ko-KR" altLang="en-US" dirty="0" err="1"/>
              <a:t>테스팅</a:t>
            </a:r>
            <a:r>
              <a:rPr lang="ko-KR" altLang="en-US" dirty="0"/>
              <a:t> 과정을 진행함</a:t>
            </a:r>
            <a:r>
              <a:rPr lang="en-US" altLang="ko-KR" dirty="0"/>
              <a:t>. </a:t>
            </a:r>
            <a:r>
              <a:rPr lang="ko-KR" altLang="en-US" dirty="0"/>
              <a:t>위와</a:t>
            </a:r>
            <a:r>
              <a:rPr lang="en-US" altLang="ko-KR" dirty="0"/>
              <a:t> </a:t>
            </a:r>
            <a:r>
              <a:rPr lang="ko-KR" altLang="en-US" dirty="0"/>
              <a:t>같은 결과</a:t>
            </a:r>
          </a:p>
        </p:txBody>
      </p:sp>
      <p:pic>
        <p:nvPicPr>
          <p:cNvPr id="1026" name="Picture 2" descr="C:\Users\user\Desktop\PFAFN\PFAFN_test\results\demo\PFAFN\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39" y="2992804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user\Desktop\PFAFN\PFAFN_test\results\demo\PFAFN\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785" y="3114920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user\Desktop\PFAFN\PFAFN_test\results\demo\PFAFN\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71" y="554404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user\Desktop\PFAFN\PFAFN_test\results\demo\PFAFN\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324" y="554404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71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7754" y="5767754"/>
            <a:ext cx="1085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데이터 양식이 약간만 변형되어도</a:t>
            </a:r>
            <a:r>
              <a:rPr lang="en-US" altLang="ko-KR" dirty="0"/>
              <a:t>, </a:t>
            </a:r>
            <a:r>
              <a:rPr lang="ko-KR" altLang="en-US" dirty="0"/>
              <a:t>퀄리티가 떨어지는 등의 문제 발생</a:t>
            </a:r>
            <a:endParaRPr lang="en-US" altLang="ko-KR" dirty="0"/>
          </a:p>
          <a:p>
            <a:r>
              <a:rPr lang="ko-KR" altLang="en-US" dirty="0"/>
              <a:t>방식에 대한 현재 회의 중 </a:t>
            </a:r>
            <a:endParaRPr lang="en-US" altLang="ko-KR" dirty="0"/>
          </a:p>
        </p:txBody>
      </p:sp>
      <p:pic>
        <p:nvPicPr>
          <p:cNvPr id="2050" name="Picture 2" descr="C:\Users\user\Desktop\PFAFN\PFAFN_test\results\demo\PFAFN\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23" y="1903412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user\Desktop\PFAFN\PFAFN_test\results\demo\PFAFN\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38" y="2411412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31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31630" y="5993710"/>
            <a:ext cx="10855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기본 아이템에 대해서 종류와 색상에 해당되는 아이템의 단면을 </a:t>
            </a:r>
            <a:r>
              <a:rPr lang="ko-KR" altLang="en-US" sz="1600" b="1" dirty="0" err="1"/>
              <a:t>드롭시키고</a:t>
            </a:r>
            <a:r>
              <a:rPr lang="ko-KR" altLang="en-US" sz="1600" b="1" dirty="0"/>
              <a:t> 매치를 해볼 수 있게 해준다</a:t>
            </a:r>
            <a:r>
              <a:rPr lang="en-US" altLang="ko-KR" sz="1600" b="1" dirty="0"/>
              <a:t>.</a:t>
            </a:r>
          </a:p>
          <a:p>
            <a:r>
              <a:rPr lang="ko-KR" altLang="en-US" sz="1600" b="1" dirty="0"/>
              <a:t> 종류와 색상에 따른 이미지를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2D</a:t>
            </a:r>
            <a:r>
              <a:rPr lang="ko-KR" altLang="en-US" sz="1600" b="1" dirty="0"/>
              <a:t> 아바타 포지션 해당 지점에 노출시켜주는 방식</a:t>
            </a:r>
            <a:endParaRPr lang="en-US" altLang="ko-KR" sz="1600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0DF14A52-02CF-8EDB-BBDC-A467F79411EA}"/>
              </a:ext>
            </a:extLst>
          </p:cNvPr>
          <p:cNvGrpSpPr/>
          <p:nvPr/>
        </p:nvGrpSpPr>
        <p:grpSpPr>
          <a:xfrm>
            <a:off x="1134724" y="584087"/>
            <a:ext cx="9776011" cy="5244353"/>
            <a:chOff x="1134724" y="806824"/>
            <a:chExt cx="9776011" cy="5244353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xmlns="" id="{A15CD847-3F45-30F3-69CD-B2FF71D21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4724" y="806824"/>
              <a:ext cx="9776011" cy="524435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xmlns="" id="{02D4892F-DBFA-6733-628C-88DEA5646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5987" y="921436"/>
              <a:ext cx="3805517" cy="5015128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xmlns="" id="{4FDC8B60-DE99-5942-AEE1-D37D16634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80605" y="941292"/>
              <a:ext cx="1848428" cy="4901141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6934C62C-6A61-C6C3-B30B-B9ED464DDD63}"/>
                </a:ext>
              </a:extLst>
            </p:cNvPr>
            <p:cNvSpPr/>
            <p:nvPr/>
          </p:nvSpPr>
          <p:spPr>
            <a:xfrm>
              <a:off x="2551252" y="1037785"/>
              <a:ext cx="1815353" cy="1559859"/>
            </a:xfrm>
            <a:prstGeom prst="rect">
              <a:avLst/>
            </a:prstGeom>
            <a:solidFill>
              <a:srgbClr val="FAFAFA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C1C50D87-AD02-2E09-7C30-3184D568B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48644" y="865200"/>
              <a:ext cx="1247876" cy="66064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xmlns="" id="{609BB285-A4C1-F8E1-FB35-24809FAC0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12672" y="851753"/>
              <a:ext cx="1617382" cy="5015127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40BD9216-C79E-9D53-8B34-2601104A5015}"/>
                </a:ext>
              </a:extLst>
            </p:cNvPr>
            <p:cNvSpPr/>
            <p:nvPr/>
          </p:nvSpPr>
          <p:spPr>
            <a:xfrm>
              <a:off x="2551251" y="2661041"/>
              <a:ext cx="1815353" cy="1559859"/>
            </a:xfrm>
            <a:prstGeom prst="rect">
              <a:avLst/>
            </a:prstGeom>
            <a:solidFill>
              <a:srgbClr val="FAFAFA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AC17E87F-B03C-65AA-5262-AF1DBE20BA52}"/>
                </a:ext>
              </a:extLst>
            </p:cNvPr>
            <p:cNvSpPr/>
            <p:nvPr/>
          </p:nvSpPr>
          <p:spPr>
            <a:xfrm>
              <a:off x="2556106" y="4276291"/>
              <a:ext cx="1815353" cy="1559859"/>
            </a:xfrm>
            <a:prstGeom prst="rect">
              <a:avLst/>
            </a:prstGeom>
            <a:solidFill>
              <a:srgbClr val="FAFAFA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/>
            </a:p>
          </p:txBody>
        </p:sp>
        <p:pic>
          <p:nvPicPr>
            <p:cNvPr id="28" name="그림 27" descr="활동적 셔츠, 셔츠, 티셔츠, 상의이(가) 표시된 사진&#10;&#10;자동 생성된 설명">
              <a:extLst>
                <a:ext uri="{FF2B5EF4-FFF2-40B4-BE49-F238E27FC236}">
                  <a16:creationId xmlns:a16="http://schemas.microsoft.com/office/drawing/2014/main" xmlns="" id="{23861660-F418-6E9E-605B-1A746CE0A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0291" y="1190452"/>
              <a:ext cx="1297272" cy="1202769"/>
            </a:xfrm>
            <a:prstGeom prst="rect">
              <a:avLst/>
            </a:prstGeom>
          </p:spPr>
        </p:pic>
        <p:pic>
          <p:nvPicPr>
            <p:cNvPr id="29" name="그림 28" descr="의류, 바지, 반바지, 사람이(가) 표시된 사진&#10;&#10;자동 생성된 설명">
              <a:extLst>
                <a:ext uri="{FF2B5EF4-FFF2-40B4-BE49-F238E27FC236}">
                  <a16:creationId xmlns:a16="http://schemas.microsoft.com/office/drawing/2014/main" xmlns="" id="{3E2AF5D1-1AA6-1C75-27E1-4FFE258C6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0291" y="2848696"/>
              <a:ext cx="1317029" cy="1122754"/>
            </a:xfrm>
            <a:prstGeom prst="rect">
              <a:avLst/>
            </a:prstGeom>
          </p:spPr>
        </p:pic>
        <p:pic>
          <p:nvPicPr>
            <p:cNvPr id="30" name="그림 29" descr="스니커즈, 신발, 워킹 슈즈, 화이트이(가) 표시된 사진&#10;&#10;자동 생성된 설명">
              <a:extLst>
                <a:ext uri="{FF2B5EF4-FFF2-40B4-BE49-F238E27FC236}">
                  <a16:creationId xmlns:a16="http://schemas.microsoft.com/office/drawing/2014/main" xmlns="" id="{4F4071C6-1B78-B6BE-D6DC-A7E041D63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240" y="5313455"/>
              <a:ext cx="750919" cy="518178"/>
            </a:xfrm>
            <a:prstGeom prst="rect">
              <a:avLst/>
            </a:prstGeom>
          </p:spPr>
        </p:pic>
        <p:pic>
          <p:nvPicPr>
            <p:cNvPr id="31" name="그림 30" descr="스니커즈, 신발, 워킹 슈즈, 신발류이(가) 표시된 사진&#10;&#10;자동 생성된 설명">
              <a:extLst>
                <a:ext uri="{FF2B5EF4-FFF2-40B4-BE49-F238E27FC236}">
                  <a16:creationId xmlns:a16="http://schemas.microsoft.com/office/drawing/2014/main" xmlns="" id="{DD2B2EED-1537-C066-4015-AAB08C93F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5006" y="4672149"/>
              <a:ext cx="1444631" cy="837696"/>
            </a:xfrm>
            <a:prstGeom prst="rect">
              <a:avLst/>
            </a:prstGeom>
          </p:spPr>
        </p:pic>
        <p:pic>
          <p:nvPicPr>
            <p:cNvPr id="32" name="그림 31" descr="활동적 셔츠, 셔츠, 티셔츠, 상의이(가) 표시된 사진&#10;&#10;자동 생성된 설명">
              <a:extLst>
                <a:ext uri="{FF2B5EF4-FFF2-40B4-BE49-F238E27FC236}">
                  <a16:creationId xmlns:a16="http://schemas.microsoft.com/office/drawing/2014/main" xmlns="" id="{BEB77DEB-FCF6-1027-35E9-A3EA020E2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720" y="1721225"/>
              <a:ext cx="1323115" cy="1376921"/>
            </a:xfrm>
            <a:prstGeom prst="rect">
              <a:avLst/>
            </a:prstGeom>
          </p:spPr>
        </p:pic>
        <p:pic>
          <p:nvPicPr>
            <p:cNvPr id="33" name="그림 32" descr="의류, 바지, 반바지, 사람이(가) 표시된 사진&#10;&#10;자동 생성된 설명">
              <a:extLst>
                <a:ext uri="{FF2B5EF4-FFF2-40B4-BE49-F238E27FC236}">
                  <a16:creationId xmlns:a16="http://schemas.microsoft.com/office/drawing/2014/main" xmlns="" id="{9EDE23A5-87EE-C586-212F-BFE44B594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6754" y="3083046"/>
              <a:ext cx="1289804" cy="11227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071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375DB5D-21C7-4AF7-83F4-2F90A21B484B}"/>
              </a:ext>
            </a:extLst>
          </p:cNvPr>
          <p:cNvSpPr txBox="1"/>
          <p:nvPr/>
        </p:nvSpPr>
        <p:spPr>
          <a:xfrm>
            <a:off x="9427" y="2466434"/>
            <a:ext cx="56935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지난주에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Search API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이용 예제 확인 및 학습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상품 검색 페이지 구현</a:t>
            </a: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1E082FE-6824-A097-AE21-E75A5E99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4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F0282E5-FAB7-8B08-6F8D-02969677E299}"/>
              </a:ext>
            </a:extLst>
          </p:cNvPr>
          <p:cNvSpPr txBox="1"/>
          <p:nvPr/>
        </p:nvSpPr>
        <p:spPr>
          <a:xfrm>
            <a:off x="152400" y="5786732"/>
            <a:ext cx="1127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기존에 계획하던 </a:t>
            </a:r>
            <a:r>
              <a:rPr lang="en-US" altLang="ko-KR" dirty="0"/>
              <a:t>Google Search API </a:t>
            </a:r>
            <a:r>
              <a:rPr lang="ko-KR" altLang="en-US" dirty="0"/>
              <a:t>에서 </a:t>
            </a:r>
            <a:r>
              <a:rPr lang="en-US" altLang="ko-KR" dirty="0"/>
              <a:t>NAVER Developers </a:t>
            </a:r>
            <a:r>
              <a:rPr lang="ko-KR" altLang="en-US" dirty="0"/>
              <a:t>에서 제공하는 네이버 오픈 </a:t>
            </a:r>
            <a:r>
              <a:rPr lang="en-US" altLang="ko-KR" dirty="0"/>
              <a:t>API</a:t>
            </a:r>
            <a:r>
              <a:rPr lang="ko-KR" altLang="en-US" dirty="0"/>
              <a:t> 로 변경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네이버 쇼핑 검색 기능으로 원하는 결과 도출에 더 적합함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4573092-CB64-FEB0-2F83-6FC52B481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987" y="371565"/>
            <a:ext cx="6636026" cy="538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0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F0282E5-FAB7-8B08-6F8D-02969677E299}"/>
              </a:ext>
            </a:extLst>
          </p:cNvPr>
          <p:cNvSpPr txBox="1"/>
          <p:nvPr/>
        </p:nvSpPr>
        <p:spPr>
          <a:xfrm>
            <a:off x="152400" y="5786732"/>
            <a:ext cx="5194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네이버 오픈 </a:t>
            </a:r>
            <a:r>
              <a:rPr lang="en-US" altLang="ko-KR" dirty="0"/>
              <a:t>API</a:t>
            </a:r>
            <a:r>
              <a:rPr lang="ko-KR" altLang="en-US" dirty="0"/>
              <a:t>를 이용한 네이버 쇼핑 검색 예제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0A521E0-0680-689E-44C1-3F431FAD3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18065"/>
            <a:ext cx="6009483" cy="41638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6860424E-632E-ED95-45AA-4A1660E2C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674" y="418065"/>
            <a:ext cx="3970204" cy="623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64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F0282E5-FAB7-8B08-6F8D-02969677E299}"/>
              </a:ext>
            </a:extLst>
          </p:cNvPr>
          <p:cNvSpPr txBox="1"/>
          <p:nvPr/>
        </p:nvSpPr>
        <p:spPr>
          <a:xfrm>
            <a:off x="8286750" y="1222706"/>
            <a:ext cx="37756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검색 결과 페이지 구현</a:t>
            </a:r>
            <a:endParaRPr lang="en-US" altLang="ko-KR" sz="2400" b="1" dirty="0"/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태그를 통한 검색</a:t>
            </a:r>
            <a:endParaRPr lang="en-US" altLang="ko-KR" dirty="0"/>
          </a:p>
          <a:p>
            <a:pPr marL="285750" indent="-285750">
              <a:buFont typeface="Wingdings" pitchFamily="2" charset="2"/>
              <a:buChar char="à"/>
            </a:pPr>
            <a:r>
              <a:rPr lang="ko-KR" altLang="en-US" sz="1400" dirty="0">
                <a:sym typeface="Wingdings" pitchFamily="2" charset="2"/>
              </a:rPr>
              <a:t>검정색</a:t>
            </a:r>
            <a:r>
              <a:rPr lang="en-US" altLang="ko-KR" sz="1400" dirty="0">
                <a:sym typeface="Wingdings" pitchFamily="2" charset="2"/>
              </a:rPr>
              <a:t>,</a:t>
            </a:r>
            <a:r>
              <a:rPr lang="ko-KR" altLang="en-US" sz="1400" dirty="0">
                <a:sym typeface="Wingdings" pitchFamily="2" charset="2"/>
              </a:rPr>
              <a:t> 패딩</a:t>
            </a:r>
            <a:r>
              <a:rPr lang="en-US" altLang="ko-KR" sz="1400" dirty="0">
                <a:sym typeface="Wingdings" pitchFamily="2" charset="2"/>
              </a:rPr>
              <a:t>,</a:t>
            </a:r>
            <a:r>
              <a:rPr lang="ko-KR" altLang="en-US" sz="1400" dirty="0">
                <a:sym typeface="Wingdings" pitchFamily="2" charset="2"/>
              </a:rPr>
              <a:t> 자켓</a:t>
            </a:r>
            <a:r>
              <a:rPr lang="en-US" altLang="ko-KR" sz="1400" dirty="0">
                <a:sym typeface="Wingdings" pitchFamily="2" charset="2"/>
              </a:rPr>
              <a:t>,</a:t>
            </a:r>
            <a:r>
              <a:rPr lang="ko-KR" altLang="en-US" sz="1400" dirty="0">
                <a:sym typeface="Wingdings" pitchFamily="2" charset="2"/>
              </a:rPr>
              <a:t> 반팔</a:t>
            </a:r>
            <a:r>
              <a:rPr lang="en-US" altLang="ko-KR" sz="1400" dirty="0">
                <a:sym typeface="Wingdings" pitchFamily="2" charset="2"/>
              </a:rPr>
              <a:t>,</a:t>
            </a:r>
            <a:r>
              <a:rPr lang="ko-KR" altLang="en-US" sz="1400" dirty="0">
                <a:sym typeface="Wingdings" pitchFamily="2" charset="2"/>
              </a:rPr>
              <a:t> 니트</a:t>
            </a:r>
            <a:endParaRPr lang="en-US" altLang="ko-KR" sz="1400" dirty="0">
              <a:sym typeface="Wingdings" pitchFamily="2" charset="2"/>
            </a:endParaRPr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구매처 이동 및 옷장에 추가 기능</a:t>
            </a:r>
            <a:endParaRPr lang="en-US" altLang="ko-KR" dirty="0"/>
          </a:p>
          <a:p>
            <a:pPr marL="285750" indent="-285750">
              <a:buFont typeface="Wingdings" pitchFamily="2" charset="2"/>
              <a:buChar char="à"/>
            </a:pPr>
            <a:r>
              <a:rPr lang="ko-KR" altLang="en-US" sz="1400" dirty="0">
                <a:sym typeface="Wingdings" pitchFamily="2" charset="2"/>
              </a:rPr>
              <a:t>구매처로 바로 이동 </a:t>
            </a:r>
            <a:r>
              <a:rPr lang="en-US" altLang="ko-KR" sz="1400" dirty="0">
                <a:sym typeface="Wingdings" pitchFamily="2" charset="2"/>
              </a:rPr>
              <a:t>or</a:t>
            </a:r>
            <a:r>
              <a:rPr lang="ko-KR" altLang="en-US" sz="1400" dirty="0">
                <a:sym typeface="Wingdings" pitchFamily="2" charset="2"/>
              </a:rPr>
              <a:t> 옷장에 추가</a:t>
            </a:r>
            <a:endParaRPr lang="en-US" altLang="ko-KR" sz="1400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endParaRPr lang="en-US" altLang="ko-KR" sz="1400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endParaRPr lang="en-US" altLang="ko-KR" sz="1400" dirty="0">
              <a:sym typeface="Wingdings" pitchFamily="2" charset="2"/>
            </a:endParaRPr>
          </a:p>
          <a:p>
            <a:r>
              <a:rPr lang="ko-KR" altLang="en-US" sz="1400" u="sng" dirty="0">
                <a:sym typeface="Wingdings" pitchFamily="2" charset="2"/>
              </a:rPr>
              <a:t>* 하단에는 </a:t>
            </a:r>
            <a:r>
              <a:rPr lang="en-US" altLang="ko-KR" sz="1400" u="sng" dirty="0">
                <a:sym typeface="Wingdings" pitchFamily="2" charset="2"/>
              </a:rPr>
              <a:t>API</a:t>
            </a:r>
            <a:r>
              <a:rPr lang="ko-KR" altLang="en-US" sz="1400" u="sng" dirty="0">
                <a:sym typeface="Wingdings" pitchFamily="2" charset="2"/>
              </a:rPr>
              <a:t> </a:t>
            </a:r>
            <a:r>
              <a:rPr lang="en-US" altLang="ko-KR" sz="1400" u="sng" dirty="0">
                <a:sym typeface="Wingdings" pitchFamily="2" charset="2"/>
              </a:rPr>
              <a:t>Search </a:t>
            </a:r>
            <a:r>
              <a:rPr lang="ko-KR" altLang="en-US" sz="1400" u="sng" dirty="0">
                <a:sym typeface="Wingdings" pitchFamily="2" charset="2"/>
              </a:rPr>
              <a:t>결과가 들어갈 예정</a:t>
            </a:r>
            <a:endParaRPr lang="en-US" altLang="ko-KR" sz="1600" u="sng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FDE46133-3D48-5D09-03A1-02D525454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361257"/>
            <a:ext cx="7772400" cy="6135485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xmlns="" id="{9FBBD5EF-E159-EFA7-304D-7E8F37FFA2E7}"/>
              </a:ext>
            </a:extLst>
          </p:cNvPr>
          <p:cNvCxnSpPr>
            <a:cxnSpLocks/>
          </p:cNvCxnSpPr>
          <p:nvPr/>
        </p:nvCxnSpPr>
        <p:spPr>
          <a:xfrm>
            <a:off x="3829050" y="4014788"/>
            <a:ext cx="4657725" cy="10287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F826473-CC93-C98D-5B37-5863C673E733}"/>
              </a:ext>
            </a:extLst>
          </p:cNvPr>
          <p:cNvSpPr txBox="1"/>
          <p:nvPr/>
        </p:nvSpPr>
        <p:spPr>
          <a:xfrm>
            <a:off x="8815387" y="4529138"/>
            <a:ext cx="377562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ym typeface="Wingdings" pitchFamily="2" charset="2"/>
              </a:rPr>
              <a:t>상품 디테일</a:t>
            </a:r>
            <a:endParaRPr lang="en-US" altLang="ko-KR" sz="2400" b="1" dirty="0">
              <a:sym typeface="Wingdings" pitchFamily="2" charset="2"/>
            </a:endParaRPr>
          </a:p>
          <a:p>
            <a:pPr algn="ctr"/>
            <a:endParaRPr lang="en-US" altLang="ko-KR" sz="1200" b="1" dirty="0">
              <a:sym typeface="Wingdings" pitchFamily="2" charset="2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ym typeface="Wingdings" pitchFamily="2" charset="2"/>
              </a:rPr>
              <a:t>상품 이미지</a:t>
            </a:r>
            <a:endParaRPr lang="en-US" altLang="ko-KR" sz="1600" dirty="0">
              <a:sym typeface="Wingdings" pitchFamily="2" charset="2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ym typeface="Wingdings" pitchFamily="2" charset="2"/>
              </a:rPr>
              <a:t>상품명</a:t>
            </a:r>
            <a:endParaRPr lang="en-US" altLang="ko-KR" sz="1600" dirty="0">
              <a:sym typeface="Wingdings" pitchFamily="2" charset="2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ym typeface="Wingdings" pitchFamily="2" charset="2"/>
              </a:rPr>
              <a:t>브랜드명</a:t>
            </a:r>
            <a:endParaRPr lang="en-US" altLang="ko-KR" sz="1600" dirty="0">
              <a:sym typeface="Wingdings" pitchFamily="2" charset="2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ym typeface="Wingdings" pitchFamily="2" charset="2"/>
              </a:rPr>
              <a:t>가격</a:t>
            </a:r>
            <a:endParaRPr lang="en-US" altLang="ko-KR" sz="16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0903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4049933-013A-4DA4-B40F-DB900F3E4904}"/>
              </a:ext>
            </a:extLst>
          </p:cNvPr>
          <p:cNvSpPr txBox="1"/>
          <p:nvPr/>
        </p:nvSpPr>
        <p:spPr>
          <a:xfrm>
            <a:off x="3802751" y="1422400"/>
            <a:ext cx="45865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시스템 구성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2770F6B5-2DD4-93FC-076B-5B12BA610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2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CD2D45C-12F2-50E4-EDE2-524EB002C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59" y="467093"/>
            <a:ext cx="10333078" cy="49922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304E858-6822-BE7A-36E9-AAD639D63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458" y="4532311"/>
            <a:ext cx="2143920" cy="1042988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xmlns="" id="{EADBDC88-B9F5-732D-C859-689FE8E6CD12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5505998" y="2128838"/>
            <a:ext cx="1204420" cy="240347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F0282E5-FAB7-8B08-6F8D-02969677E299}"/>
              </a:ext>
            </a:extLst>
          </p:cNvPr>
          <p:cNvSpPr txBox="1"/>
          <p:nvPr/>
        </p:nvSpPr>
        <p:spPr>
          <a:xfrm>
            <a:off x="7914838" y="5040578"/>
            <a:ext cx="37756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필터링</a:t>
            </a:r>
            <a:endParaRPr lang="en-US" altLang="ko-KR" sz="2400" b="1" dirty="0"/>
          </a:p>
          <a:p>
            <a:endParaRPr lang="en-US" altLang="ko-KR" dirty="0"/>
          </a:p>
          <a:p>
            <a:r>
              <a:rPr lang="ko-KR" altLang="en-US" sz="1400" dirty="0">
                <a:sym typeface="Wingdings" pitchFamily="2" charset="2"/>
              </a:rPr>
              <a:t>검색 결과 중 원하는 카테고리의 상품만 필터링 하여 볼 수 있게 구현</a:t>
            </a:r>
            <a:endParaRPr lang="en-US" altLang="ko-KR" sz="1600" dirty="0">
              <a:sym typeface="Wingdings" pitchFamily="2" charset="2"/>
            </a:endParaRPr>
          </a:p>
          <a:p>
            <a:endParaRPr lang="en-US" altLang="ko-KR" sz="1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4232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375DB5D-21C7-4AF7-83F4-2F90A21B484B}"/>
              </a:ext>
            </a:extLst>
          </p:cNvPr>
          <p:cNvSpPr txBox="1"/>
          <p:nvPr/>
        </p:nvSpPr>
        <p:spPr>
          <a:xfrm>
            <a:off x="12283" y="2459504"/>
            <a:ext cx="569357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이번주에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AI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서버 웹 연동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상품 등록 페이지 구현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로컬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DB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구현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상품 검색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API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연동</a:t>
            </a:r>
            <a:endParaRPr lang="en-US" altLang="ko-KR" sz="2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1E082FE-6824-A097-AE21-E75A5E99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32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F0282E5-FAB7-8B08-6F8D-02969677E299}"/>
              </a:ext>
            </a:extLst>
          </p:cNvPr>
          <p:cNvSpPr txBox="1"/>
          <p:nvPr/>
        </p:nvSpPr>
        <p:spPr>
          <a:xfrm>
            <a:off x="396243" y="5035760"/>
            <a:ext cx="5233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ym typeface="Wingdings" pitchFamily="2" charset="2"/>
              </a:rPr>
              <a:t>기존 로컬에서 이미지를 불러오게만 했던 것을</a:t>
            </a:r>
            <a:endParaRPr lang="en-US" altLang="ko-KR" sz="1600" dirty="0">
              <a:sym typeface="Wingdings" pitchFamily="2" charset="2"/>
            </a:endParaRPr>
          </a:p>
          <a:p>
            <a:pPr algn="ctr"/>
            <a:r>
              <a:rPr lang="ko-KR" altLang="en-US" sz="1600" dirty="0">
                <a:sym typeface="Wingdings" pitchFamily="2" charset="2"/>
              </a:rPr>
              <a:t>로컬 </a:t>
            </a:r>
            <a:r>
              <a:rPr lang="en-US" altLang="ko-KR" sz="1600" dirty="0">
                <a:sym typeface="Wingdings" pitchFamily="2" charset="2"/>
              </a:rPr>
              <a:t>DB(MONGO DB)</a:t>
            </a:r>
            <a:r>
              <a:rPr lang="ko-KR" altLang="en-US" sz="1600" dirty="0">
                <a:sym typeface="Wingdings" pitchFamily="2" charset="2"/>
              </a:rPr>
              <a:t>와</a:t>
            </a:r>
            <a:endParaRPr lang="en-US" altLang="ko-KR" sz="1600" dirty="0">
              <a:sym typeface="Wingdings" pitchFamily="2" charset="2"/>
            </a:endParaRPr>
          </a:p>
          <a:p>
            <a:pPr algn="ctr"/>
            <a:r>
              <a:rPr lang="ko-KR" altLang="en-US" sz="1600" dirty="0">
                <a:sym typeface="Wingdings" pitchFamily="2" charset="2"/>
              </a:rPr>
              <a:t>연동하여 상품 정보를 관리 가능하게 구현 </a:t>
            </a:r>
            <a:endParaRPr lang="en-US" altLang="ko-KR" sz="1600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0C7CB804-7C9F-8AF1-61E8-BEFE2B207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52475"/>
            <a:ext cx="7772400" cy="179696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26B42AA1-8851-601A-E446-6E2FF1DB9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607381"/>
            <a:ext cx="7772400" cy="1643238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xmlns="" id="{EADBDC88-B9F5-732D-C859-689FE8E6CD12}"/>
              </a:ext>
            </a:extLst>
          </p:cNvPr>
          <p:cNvCxnSpPr>
            <a:cxnSpLocks/>
            <a:stCxn id="2" idx="2"/>
            <a:endCxn id="12" idx="0"/>
          </p:cNvCxnSpPr>
          <p:nvPr/>
        </p:nvCxnSpPr>
        <p:spPr>
          <a:xfrm>
            <a:off x="4038600" y="2049436"/>
            <a:ext cx="0" cy="55794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6D1F3614-4F43-4303-AF7B-58B136BE4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9898" y="2111410"/>
            <a:ext cx="5937260" cy="407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4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F0282E5-FAB7-8B08-6F8D-02969677E299}"/>
              </a:ext>
            </a:extLst>
          </p:cNvPr>
          <p:cNvSpPr txBox="1"/>
          <p:nvPr/>
        </p:nvSpPr>
        <p:spPr>
          <a:xfrm>
            <a:off x="234529" y="5174909"/>
            <a:ext cx="5233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ym typeface="Wingdings" pitchFamily="2" charset="2"/>
              </a:rPr>
              <a:t>관리 페이지 구현을 통해 상품 정보 등록 가능</a:t>
            </a:r>
            <a:endParaRPr lang="en-US" altLang="ko-KR" sz="1600" dirty="0">
              <a:sym typeface="Wingdings" pitchFamily="2" charset="2"/>
            </a:endParaRPr>
          </a:p>
          <a:p>
            <a:pPr algn="ctr"/>
            <a:r>
              <a:rPr lang="ko-KR" altLang="en-US" sz="1200" b="1" dirty="0">
                <a:sym typeface="Wingdings" pitchFamily="2" charset="2"/>
              </a:rPr>
              <a:t>특이 사항</a:t>
            </a:r>
            <a:r>
              <a:rPr lang="en-US" altLang="ko-KR" sz="1200" b="1" dirty="0">
                <a:sym typeface="Wingdings" pitchFamily="2" charset="2"/>
              </a:rPr>
              <a:t>:</a:t>
            </a:r>
            <a:r>
              <a:rPr lang="ko-KR" altLang="en-US" sz="1200" b="1" dirty="0">
                <a:sym typeface="Wingdings" pitchFamily="2" charset="2"/>
              </a:rPr>
              <a:t> 태그는 쉼표로 다중 등록 가능</a:t>
            </a:r>
            <a:endParaRPr lang="en-US" altLang="ko-KR" sz="1200" b="1" dirty="0">
              <a:sym typeface="Wingdings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16092F8-ADBA-B900-C29C-60E344318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70674"/>
            <a:ext cx="5397914" cy="29628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2A49401-2C07-AE26-045C-301C19495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537" y="943825"/>
            <a:ext cx="6188765" cy="2989741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C4B5F5A4-987D-5335-1612-AB47896591DC}"/>
              </a:ext>
            </a:extLst>
          </p:cNvPr>
          <p:cNvGrpSpPr/>
          <p:nvPr/>
        </p:nvGrpSpPr>
        <p:grpSpPr>
          <a:xfrm>
            <a:off x="7551207" y="2101220"/>
            <a:ext cx="4640793" cy="2790000"/>
            <a:chOff x="7551207" y="2101220"/>
            <a:chExt cx="4640793" cy="27900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A8A4EB8F-4778-505E-A4CF-E5F632850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51207" y="2101220"/>
              <a:ext cx="4640793" cy="2790000"/>
            </a:xfrm>
            <a:prstGeom prst="rect">
              <a:avLst/>
            </a:prstGeom>
          </p:spPr>
        </p:pic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xmlns="" id="{E00307DD-79B4-A698-9CF7-68064CA91173}"/>
                </a:ext>
              </a:extLst>
            </p:cNvPr>
            <p:cNvSpPr/>
            <p:nvPr/>
          </p:nvSpPr>
          <p:spPr>
            <a:xfrm>
              <a:off x="8081122" y="4526465"/>
              <a:ext cx="766468" cy="18169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42C9EE8-5F55-1FCB-FB38-3C656DC4E0F9}"/>
              </a:ext>
            </a:extLst>
          </p:cNvPr>
          <p:cNvSpPr txBox="1"/>
          <p:nvPr/>
        </p:nvSpPr>
        <p:spPr>
          <a:xfrm>
            <a:off x="6240091" y="5174909"/>
            <a:ext cx="5233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ym typeface="Wingdings" pitchFamily="2" charset="2"/>
              </a:rPr>
              <a:t>성공적인 </a:t>
            </a:r>
            <a:r>
              <a:rPr lang="en-US" altLang="ko-KR" sz="1600" dirty="0">
                <a:sym typeface="Wingdings" pitchFamily="2" charset="2"/>
              </a:rPr>
              <a:t>DB </a:t>
            </a:r>
            <a:r>
              <a:rPr lang="ko-KR" altLang="en-US" sz="1600" dirty="0">
                <a:sym typeface="Wingdings" pitchFamily="2" charset="2"/>
              </a:rPr>
              <a:t>검색 결과 반환</a:t>
            </a:r>
            <a:endParaRPr lang="en-US" altLang="ko-KR" sz="16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8712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CAFF0DA2-4A14-735A-8CA7-8A2EEA454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833581"/>
            <a:ext cx="6502400" cy="30812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F0282E5-FAB7-8B08-6F8D-02969677E299}"/>
              </a:ext>
            </a:extLst>
          </p:cNvPr>
          <p:cNvSpPr txBox="1"/>
          <p:nvPr/>
        </p:nvSpPr>
        <p:spPr>
          <a:xfrm>
            <a:off x="2689546" y="6035277"/>
            <a:ext cx="6812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ym typeface="Wingdings" pitchFamily="2" charset="2"/>
              </a:rPr>
              <a:t>NAVER Shopping API </a:t>
            </a:r>
            <a:r>
              <a:rPr lang="ko-KR" altLang="en-US" sz="1600" dirty="0">
                <a:sym typeface="Wingdings" pitchFamily="2" charset="2"/>
              </a:rPr>
              <a:t>연동 및 </a:t>
            </a:r>
            <a:r>
              <a:rPr lang="ko-KR" altLang="en-US" sz="1600" dirty="0" err="1">
                <a:sym typeface="Wingdings" pitchFamily="2" charset="2"/>
              </a:rPr>
              <a:t>프론트엔드</a:t>
            </a:r>
            <a:r>
              <a:rPr lang="ko-KR" altLang="en-US" sz="1600" dirty="0">
                <a:sym typeface="Wingdings" pitchFamily="2" charset="2"/>
              </a:rPr>
              <a:t> 연결</a:t>
            </a:r>
            <a:r>
              <a:rPr lang="en-US" altLang="ko-KR" sz="1600" dirty="0">
                <a:sym typeface="Wingdings" pitchFamily="2" charset="2"/>
              </a:rPr>
              <a:t>(</a:t>
            </a:r>
            <a:r>
              <a:rPr lang="ko-KR" altLang="en-US" sz="1600" dirty="0">
                <a:sym typeface="Wingdings" pitchFamily="2" charset="2"/>
              </a:rPr>
              <a:t>페이지 구현</a:t>
            </a:r>
            <a:r>
              <a:rPr lang="en-US" altLang="ko-KR" sz="1600" dirty="0">
                <a:sym typeface="Wingdings" pitchFamily="2" charset="2"/>
              </a:rPr>
              <a:t>)</a:t>
            </a:r>
          </a:p>
          <a:p>
            <a:pPr algn="ctr"/>
            <a:r>
              <a:rPr lang="en-US" altLang="ko-KR" sz="1200" b="1" dirty="0">
                <a:sym typeface="Wingdings" pitchFamily="2" charset="2"/>
              </a:rPr>
              <a:t>API </a:t>
            </a:r>
            <a:r>
              <a:rPr lang="ko-KR" altLang="en-US" sz="1200" b="1" dirty="0">
                <a:sym typeface="Wingdings" pitchFamily="2" charset="2"/>
              </a:rPr>
              <a:t>검색 결과</a:t>
            </a:r>
            <a:r>
              <a:rPr lang="en-US" altLang="ko-KR" sz="1200" b="1" dirty="0">
                <a:sym typeface="Wingdings" pitchFamily="2" charset="2"/>
              </a:rPr>
              <a:t>(</a:t>
            </a:r>
            <a:r>
              <a:rPr lang="ko-KR" altLang="en-US" sz="1200" b="1" dirty="0">
                <a:sym typeface="Wingdings" pitchFamily="2" charset="2"/>
              </a:rPr>
              <a:t>구매처 이동</a:t>
            </a:r>
            <a:r>
              <a:rPr lang="en-US" altLang="ko-KR" sz="1200" b="1" dirty="0">
                <a:sym typeface="Wingdings" pitchFamily="2" charset="2"/>
              </a:rPr>
              <a:t>,</a:t>
            </a:r>
            <a:r>
              <a:rPr lang="ko-KR" altLang="en-US" sz="1200" b="1" dirty="0">
                <a:sym typeface="Wingdings" pitchFamily="2" charset="2"/>
              </a:rPr>
              <a:t> 옷장 추가 기능 삽입</a:t>
            </a:r>
            <a:r>
              <a:rPr lang="en-US" altLang="ko-KR" sz="1200" b="1" dirty="0">
                <a:sym typeface="Wingdings" pitchFamily="2" charset="2"/>
              </a:rPr>
              <a:t>)</a:t>
            </a:r>
            <a:endParaRPr lang="en-US" altLang="ko-KR" sz="1050" b="1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474C4435-3A04-2250-820D-78E55E3D0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587"/>
            <a:ext cx="6135043" cy="19917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39453199-F771-5FB0-7690-342339DD5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3238"/>
            <a:ext cx="6135043" cy="29411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31C08E38-F2DD-DB34-8AFD-4A8359F636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5043" y="1141701"/>
            <a:ext cx="6056957" cy="425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7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F0282E5-FAB7-8B08-6F8D-02969677E299}"/>
              </a:ext>
            </a:extLst>
          </p:cNvPr>
          <p:cNvSpPr txBox="1"/>
          <p:nvPr/>
        </p:nvSpPr>
        <p:spPr>
          <a:xfrm>
            <a:off x="0" y="6208943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ym typeface="Wingdings" pitchFamily="2" charset="2"/>
              </a:rPr>
              <a:t>검색 결과창에서 </a:t>
            </a:r>
            <a:r>
              <a:rPr lang="en-US" altLang="ko-KR" sz="1600" dirty="0">
                <a:sym typeface="Wingdings" pitchFamily="2" charset="2"/>
              </a:rPr>
              <a:t>＂</a:t>
            </a:r>
            <a:r>
              <a:rPr lang="ko-KR" altLang="en-US" sz="1600" dirty="0" err="1">
                <a:sym typeface="Wingdings" pitchFamily="2" charset="2"/>
              </a:rPr>
              <a:t>스톤아일랜드</a:t>
            </a:r>
            <a:r>
              <a:rPr lang="en-US" altLang="ko-KR" sz="1600" dirty="0">
                <a:sym typeface="Wingdings" pitchFamily="2" charset="2"/>
              </a:rPr>
              <a:t>”</a:t>
            </a:r>
            <a:r>
              <a:rPr lang="ko-KR" altLang="en-US" sz="1600" dirty="0">
                <a:sym typeface="Wingdings" pitchFamily="2" charset="2"/>
              </a:rPr>
              <a:t> 검색어에 대한 </a:t>
            </a:r>
            <a:r>
              <a:rPr lang="en-US" altLang="ko-KR" sz="1600" dirty="0" err="1">
                <a:sym typeface="Wingdings" pitchFamily="2" charset="2"/>
              </a:rPr>
              <a:t>LocalSearch</a:t>
            </a:r>
            <a:r>
              <a:rPr lang="en-US" altLang="ko-KR" sz="1600" dirty="0">
                <a:sym typeface="Wingdings" pitchFamily="2" charset="2"/>
              </a:rPr>
              <a:t> </a:t>
            </a:r>
            <a:r>
              <a:rPr lang="ko-KR" altLang="en-US" sz="1600" dirty="0">
                <a:sym typeface="Wingdings" pitchFamily="2" charset="2"/>
              </a:rPr>
              <a:t>결과와 </a:t>
            </a:r>
            <a:r>
              <a:rPr lang="en-US" altLang="ko-KR" sz="1600" dirty="0" err="1">
                <a:sym typeface="Wingdings" pitchFamily="2" charset="2"/>
              </a:rPr>
              <a:t>APISearch</a:t>
            </a:r>
            <a:r>
              <a:rPr lang="en-US" altLang="ko-KR" sz="1600" dirty="0">
                <a:sym typeface="Wingdings" pitchFamily="2" charset="2"/>
              </a:rPr>
              <a:t> </a:t>
            </a:r>
            <a:r>
              <a:rPr lang="ko-KR" altLang="en-US" sz="1600" dirty="0">
                <a:sym typeface="Wingdings" pitchFamily="2" charset="2"/>
              </a:rPr>
              <a:t>결과를 각각 출력</a:t>
            </a:r>
            <a:endParaRPr lang="en-US" altLang="ko-KR" sz="1200" dirty="0">
              <a:sym typeface="Wingdings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40C84ED9-89DA-BCC2-7703-627083717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310" y="310503"/>
            <a:ext cx="7983380" cy="55416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B938CB3-39EE-8149-0AC4-5326149D33AF}"/>
              </a:ext>
            </a:extLst>
          </p:cNvPr>
          <p:cNvSpPr txBox="1"/>
          <p:nvPr/>
        </p:nvSpPr>
        <p:spPr>
          <a:xfrm>
            <a:off x="3215243" y="2296500"/>
            <a:ext cx="576151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x-none" sz="4500" dirty="0">
                <a:solidFill>
                  <a:srgbClr val="FF0000"/>
                </a:solidFill>
              </a:rPr>
              <a:t>Local Results Zone</a:t>
            </a:r>
            <a:endParaRPr kumimoji="1" lang="x-none" altLang="en-US" sz="45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85D6DC5-3DC9-003D-C716-DF65B24A472D}"/>
              </a:ext>
            </a:extLst>
          </p:cNvPr>
          <p:cNvSpPr txBox="1"/>
          <p:nvPr/>
        </p:nvSpPr>
        <p:spPr>
          <a:xfrm>
            <a:off x="3482945" y="4592320"/>
            <a:ext cx="522611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x-none" sz="4500" dirty="0">
                <a:solidFill>
                  <a:srgbClr val="FF0000"/>
                </a:solidFill>
              </a:rPr>
              <a:t>API Results Zone</a:t>
            </a:r>
            <a:endParaRPr kumimoji="1" lang="x-none" altLang="en-US" sz="4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89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39136" y="5740798"/>
            <a:ext cx="1067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인공지능 </a:t>
            </a:r>
            <a:r>
              <a:rPr lang="en-US" altLang="ko-KR" dirty="0" smtClean="0"/>
              <a:t>Output </a:t>
            </a:r>
            <a:r>
              <a:rPr lang="ko-KR" altLang="en-US" dirty="0" smtClean="0"/>
              <a:t>웹 연동</a:t>
            </a:r>
            <a:endParaRPr lang="en-US" altLang="ko-KR" dirty="0" smtClean="0"/>
          </a:p>
        </p:txBody>
      </p:sp>
      <p:pic>
        <p:nvPicPr>
          <p:cNvPr id="2055" name="Picture 7" descr="C:\Users\user\Desktop\KakaoTalk_20230831_0151088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16" y="680164"/>
            <a:ext cx="10678583" cy="475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86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3" descr="C:\Users\user\Desktop\KakaoTalk_20230831_001450242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520"/>
          <a:stretch/>
        </p:blipFill>
        <p:spPr bwMode="auto">
          <a:xfrm>
            <a:off x="884051" y="774700"/>
            <a:ext cx="2224777" cy="269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796315" y="5727422"/>
            <a:ext cx="8502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여러 이미지를 통한 인공지능 </a:t>
            </a:r>
            <a:r>
              <a:rPr lang="ko-KR" altLang="en-US" sz="2000" dirty="0" smtClean="0"/>
              <a:t>테스트 진행</a:t>
            </a:r>
            <a:endParaRPr lang="en-US" altLang="ko-KR" sz="2000" dirty="0" smtClean="0"/>
          </a:p>
        </p:txBody>
      </p:sp>
      <p:pic>
        <p:nvPicPr>
          <p:cNvPr id="5122" name="Picture 2" descr="C:\Users\user\Desktop\결과물\KakaoTalk_20230831_010235571_12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698" y="958849"/>
            <a:ext cx="1645841" cy="217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user\Desktop\결과물\KakaoTalk_20230831_010235571_19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870" y="958848"/>
            <a:ext cx="1635760" cy="218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user\Desktop\결과물\KakaoTalk_20230831_010235571_02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630" y="958849"/>
            <a:ext cx="1654810" cy="220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user\Desktop\결과물\KakaoTalk_20230831_010235571_04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440" y="958848"/>
            <a:ext cx="1624332" cy="216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C:\Users\user\Desktop\결과물\KakaoTalk_20230831_010235571_27.jp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993" y="3139861"/>
            <a:ext cx="1597422" cy="212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:\Users\user\Desktop\결과물\KakaoTalk_20230831_010235571_23.jp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698" y="3124623"/>
            <a:ext cx="1645841" cy="214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C:\Users\user\Desktop\결과물\KakaoTalk_20230831_010235571_15.jp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273" y="3139861"/>
            <a:ext cx="1624331" cy="214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1" name="Picture 11" descr="C:\Users\user\Desktop\결과물\KakaoTalk_20230831_010235571.jpg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870" y="3123879"/>
            <a:ext cx="1651241" cy="214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3" name="Picture 13" descr="C:\Users\user\Desktop\결과물\KakaoTalk_20230831_010235571_26.jpg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111" y="3123879"/>
            <a:ext cx="1639329" cy="214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C:\Users\user\Desktop\결과물\KakaoTalk_20230831_010235571_22.jpg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441" y="3103980"/>
            <a:ext cx="1624332" cy="216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C:\Users\user\Desktop\12222.jp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540" y="960422"/>
            <a:ext cx="1622594" cy="216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94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63517" y="4678845"/>
            <a:ext cx="106794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 </a:t>
            </a:r>
            <a:r>
              <a:rPr lang="ko-KR" altLang="en-US" sz="2000" dirty="0" smtClean="0"/>
              <a:t>인공지능 테스트 결과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시연상의 </a:t>
            </a:r>
            <a:r>
              <a:rPr lang="ko-KR" altLang="en-US" sz="2000" dirty="0" smtClean="0"/>
              <a:t>적합한 이미지 확인</a:t>
            </a:r>
            <a:endParaRPr lang="en-US" altLang="ko-KR" sz="2000" dirty="0" smtClean="0"/>
          </a:p>
          <a:p>
            <a:r>
              <a:rPr lang="ko-KR" altLang="en-US" sz="2000" dirty="0" smtClean="0"/>
              <a:t>적정 모델 이미지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정면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화면 신체 비율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상체 </a:t>
            </a:r>
            <a:r>
              <a:rPr lang="en-US" altLang="ko-KR" sz="2000" dirty="0" smtClean="0"/>
              <a:t>35% ~ 60%), </a:t>
            </a:r>
            <a:r>
              <a:rPr lang="ko-KR" altLang="en-US" sz="2000" dirty="0" smtClean="0"/>
              <a:t>배경 회백색 계열</a:t>
            </a:r>
            <a:r>
              <a:rPr lang="en-US" altLang="ko-KR" sz="2000" dirty="0" smtClean="0"/>
              <a:t>,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                    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얼굴의 유무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손위치</a:t>
            </a:r>
            <a:endParaRPr lang="en-US" altLang="ko-KR" sz="2000" dirty="0" smtClean="0"/>
          </a:p>
          <a:p>
            <a:r>
              <a:rPr lang="ko-KR" altLang="en-US" sz="2000" dirty="0" smtClean="0"/>
              <a:t>의상 이미지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적절한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상하 여백</a:t>
            </a:r>
            <a:endParaRPr lang="en-US" altLang="ko-KR" sz="2800" dirty="0" smtClean="0"/>
          </a:p>
        </p:txBody>
      </p:sp>
      <p:pic>
        <p:nvPicPr>
          <p:cNvPr id="3077" name="Picture 5" descr="C:\Users\user\Desktop\KakaoTalk_20230831_013855470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64" y="765174"/>
            <a:ext cx="2623840" cy="344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user\Desktop\KakaoTalk_20230831_013953685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598" y="765175"/>
            <a:ext cx="2947815" cy="3436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user\Desktop\KakaoTalk_20230831_014159062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536" y="768351"/>
            <a:ext cx="3826817" cy="3443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user\Desktop\KakaoTalk_20230831_014023904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803" y="765175"/>
            <a:ext cx="2931796" cy="344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55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1989" y="5505419"/>
            <a:ext cx="106794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 </a:t>
            </a:r>
            <a:r>
              <a:rPr lang="ko-KR" altLang="en-US" sz="2000" dirty="0" smtClean="0"/>
              <a:t>시연상의 적합한 이미지 </a:t>
            </a:r>
            <a:r>
              <a:rPr lang="ko-KR" altLang="en-US" sz="2000" dirty="0" smtClean="0"/>
              <a:t>양식에 맞는</a:t>
            </a:r>
            <a:r>
              <a:rPr lang="en-US" altLang="ko-KR" sz="2000" dirty="0" smtClean="0"/>
              <a:t>,</a:t>
            </a:r>
          </a:p>
          <a:p>
            <a:r>
              <a:rPr lang="ko-KR" altLang="en-US" sz="2000" dirty="0" smtClean="0"/>
              <a:t>이미지를 수집 및 가상 </a:t>
            </a:r>
            <a:r>
              <a:rPr lang="ko-KR" altLang="en-US" sz="2000" dirty="0" err="1" smtClean="0"/>
              <a:t>피팅</a:t>
            </a:r>
            <a:r>
              <a:rPr lang="ko-KR" altLang="en-US" sz="2000" dirty="0" smtClean="0"/>
              <a:t> 진행</a:t>
            </a:r>
            <a:r>
              <a:rPr lang="ko-KR" altLang="en-US" sz="2000" dirty="0" smtClean="0"/>
              <a:t> </a:t>
            </a:r>
            <a:endParaRPr lang="en-US" altLang="ko-KR" sz="2000" dirty="0" smtClean="0"/>
          </a:p>
        </p:txBody>
      </p:sp>
      <p:pic>
        <p:nvPicPr>
          <p:cNvPr id="7170" name="Picture 2" descr="C:\Users\user\Documents\카카오톡 받은 파일\22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80" y="723977"/>
            <a:ext cx="2985255" cy="432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user\Documents\카카오톡 받은 파일\333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511" y="714814"/>
            <a:ext cx="3099193" cy="433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user\Documents\카카오톡 받은 파일\666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861" y="723976"/>
            <a:ext cx="3462895" cy="432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user\Documents\카카오톡 받은 파일\555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4337" y="723973"/>
            <a:ext cx="3246465" cy="432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551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2">
            <a:extLst>
              <a:ext uri="{FF2B5EF4-FFF2-40B4-BE49-F238E27FC236}">
                <a16:creationId xmlns:a16="http://schemas.microsoft.com/office/drawing/2014/main" xmlns="" id="{8C08789B-7D84-2C33-2D7C-76BF42F994F6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3799F82-F8D8-5A05-EE77-8E7ADCD86344}"/>
              </a:ext>
            </a:extLst>
          </p:cNvPr>
          <p:cNvSpPr txBox="1"/>
          <p:nvPr/>
        </p:nvSpPr>
        <p:spPr>
          <a:xfrm>
            <a:off x="148012" y="267848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</a:rPr>
              <a:t>시스템 개요도</a:t>
            </a:r>
          </a:p>
        </p:txBody>
      </p:sp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xmlns="" id="{4F2FD6AC-C91F-E8A8-EB69-0D7B3C9F9285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D667FE8B-21E9-59F2-85CD-81275C23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6BB4C893-9867-F0EC-A23F-024C38D47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x-none" altLang="en-US"/>
          </a:p>
        </p:txBody>
      </p:sp>
      <p:pic>
        <p:nvPicPr>
          <p:cNvPr id="1026" name="Picture 2" descr="C:\Users\user\Desktop\AASS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211" y="788505"/>
            <a:ext cx="9301132" cy="55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xmlns="" id="{41098F67-575E-44B3-3366-8353E20B391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516316" y="4943370"/>
            <a:ext cx="693721" cy="7540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7826F628-E232-345F-1FDC-0972D54997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502" y="4800808"/>
            <a:ext cx="590969" cy="59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7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1990" y="5429735"/>
            <a:ext cx="106794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 가상 </a:t>
            </a:r>
            <a:r>
              <a:rPr lang="ko-KR" altLang="en-US" sz="2000" dirty="0" err="1" smtClean="0"/>
              <a:t>피팅</a:t>
            </a:r>
            <a:r>
              <a:rPr lang="ko-KR" altLang="en-US" sz="2000" dirty="0" smtClean="0"/>
              <a:t> 결과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양식에 </a:t>
            </a:r>
            <a:r>
              <a:rPr lang="ko-KR" altLang="en-US" sz="2000" dirty="0" smtClean="0"/>
              <a:t>맞을 경우</a:t>
            </a:r>
            <a:r>
              <a:rPr lang="en-US" altLang="ko-KR" sz="2000" dirty="0"/>
              <a:t>,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실행시</a:t>
            </a:r>
            <a:r>
              <a:rPr lang="ko-KR" altLang="en-US" sz="2000" dirty="0" smtClean="0"/>
              <a:t> </a:t>
            </a:r>
            <a:r>
              <a:rPr lang="ko-KR" altLang="en-US" sz="2000" dirty="0" smtClean="0"/>
              <a:t>결과물이 적합하게 생성됨을 확인</a:t>
            </a:r>
            <a:r>
              <a:rPr lang="en-US" altLang="ko-KR" sz="2000" dirty="0" smtClean="0"/>
              <a:t>,</a:t>
            </a:r>
          </a:p>
          <a:p>
            <a:r>
              <a:rPr lang="ko-KR" altLang="en-US" sz="2000" dirty="0" err="1" smtClean="0"/>
              <a:t>시연</a:t>
            </a:r>
            <a:r>
              <a:rPr lang="ko-KR" altLang="en-US" sz="2000" dirty="0" err="1" smtClean="0"/>
              <a:t>시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카메라 </a:t>
            </a:r>
            <a:r>
              <a:rPr lang="ko-KR" altLang="en-US" sz="2000" dirty="0" err="1" smtClean="0"/>
              <a:t>세팅을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하여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가상 </a:t>
            </a:r>
            <a:r>
              <a:rPr lang="ko-KR" altLang="en-US" sz="2000" dirty="0" err="1" smtClean="0"/>
              <a:t>피팅의</a:t>
            </a:r>
            <a:r>
              <a:rPr lang="ko-KR" altLang="en-US" sz="2000" dirty="0" smtClean="0"/>
              <a:t> 결과를 적합한</a:t>
            </a:r>
            <a:r>
              <a:rPr lang="ko-KR" altLang="en-US" sz="2000" dirty="0" smtClean="0"/>
              <a:t> 결과로 </a:t>
            </a:r>
            <a:r>
              <a:rPr lang="ko-KR" altLang="en-US" sz="2000" dirty="0" smtClean="0"/>
              <a:t>얻을 수 있음을 확인</a:t>
            </a:r>
            <a:r>
              <a:rPr lang="en-US" altLang="ko-KR" sz="2000" dirty="0" smtClean="0"/>
              <a:t>.</a:t>
            </a:r>
          </a:p>
        </p:txBody>
      </p:sp>
      <p:pic>
        <p:nvPicPr>
          <p:cNvPr id="8194" name="Picture 2" descr="C:\Users\user\Documents\카카오톡 받은 파일\6664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" y="685800"/>
            <a:ext cx="3299114" cy="430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user\Documents\카카오톡 받은 파일\777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126" y="685798"/>
            <a:ext cx="3227395" cy="4303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user\Desktop\KakaoTalk_20230831_04231565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204" y="685799"/>
            <a:ext cx="3048000" cy="430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user\Desktop\KakaoTalk_20230831_042441958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800" y="685802"/>
            <a:ext cx="3367716" cy="430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76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77B88BF-C076-44AE-9D15-FD9C35441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A2DCC3D-051E-42FD-AA6D-78ABFF7996F4}"/>
              </a:ext>
            </a:extLst>
          </p:cNvPr>
          <p:cNvSpPr txBox="1"/>
          <p:nvPr/>
        </p:nvSpPr>
        <p:spPr>
          <a:xfrm>
            <a:off x="541776" y="3044279"/>
            <a:ext cx="44743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</a:rPr>
              <a:t>다음주에 할 내용</a:t>
            </a:r>
            <a:endParaRPr lang="en-US" altLang="ko-KR" sz="4400" dirty="0">
              <a:latin typeface="+mj-lt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2BA88E62-19F7-67A5-013E-F0252FE58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1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52677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다음주 작업 예정 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+mj-lt"/>
              </a:rPr>
              <a:t>다음주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A7399932-852C-4FC0-818C-8BF64A587819}"/>
              </a:ext>
            </a:extLst>
          </p:cNvPr>
          <p:cNvSpPr/>
          <p:nvPr/>
        </p:nvSpPr>
        <p:spPr>
          <a:xfrm>
            <a:off x="1278428" y="1820360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2F9F526F-DC3D-45D0-97CC-857F415DEC53}"/>
              </a:ext>
            </a:extLst>
          </p:cNvPr>
          <p:cNvSpPr/>
          <p:nvPr/>
        </p:nvSpPr>
        <p:spPr>
          <a:xfrm>
            <a:off x="2688128" y="1820360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1514E13-0F73-4EAD-8EE0-CF531BE06C69}"/>
              </a:ext>
            </a:extLst>
          </p:cNvPr>
          <p:cNvSpPr txBox="1"/>
          <p:nvPr/>
        </p:nvSpPr>
        <p:spPr>
          <a:xfrm>
            <a:off x="1670942" y="2007237"/>
            <a:ext cx="31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A8C8947-AD11-4BA5-AFC4-C97C91EBC161}"/>
              </a:ext>
            </a:extLst>
          </p:cNvPr>
          <p:cNvSpPr txBox="1"/>
          <p:nvPr/>
        </p:nvSpPr>
        <p:spPr>
          <a:xfrm>
            <a:off x="2945222" y="1975939"/>
            <a:ext cx="7963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AI</a:t>
            </a:r>
          </a:p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endParaRPr lang="ko-KR" altLang="en-US" sz="2000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22B7112F-B03C-4AFD-888E-4D3992FEA2EE}"/>
              </a:ext>
            </a:extLst>
          </p:cNvPr>
          <p:cNvSpPr/>
          <p:nvPr/>
        </p:nvSpPr>
        <p:spPr>
          <a:xfrm>
            <a:off x="1278428" y="4466340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F0282083-F71D-404F-8759-15BB8B3A55F0}"/>
              </a:ext>
            </a:extLst>
          </p:cNvPr>
          <p:cNvSpPr/>
          <p:nvPr/>
        </p:nvSpPr>
        <p:spPr>
          <a:xfrm>
            <a:off x="2688128" y="4466340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11761A23-A89B-49A0-9103-FB499CB51CA7}"/>
              </a:ext>
            </a:extLst>
          </p:cNvPr>
          <p:cNvSpPr txBox="1"/>
          <p:nvPr/>
        </p:nvSpPr>
        <p:spPr>
          <a:xfrm>
            <a:off x="1640700" y="4663555"/>
            <a:ext cx="393056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CEA63ED5-C65D-4CB4-B317-42D69753959A}"/>
              </a:ext>
            </a:extLst>
          </p:cNvPr>
          <p:cNvSpPr txBox="1"/>
          <p:nvPr/>
        </p:nvSpPr>
        <p:spPr>
          <a:xfrm>
            <a:off x="2945222" y="4632777"/>
            <a:ext cx="3775393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2000" b="1" spc="-15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백엔드</a:t>
            </a:r>
            <a:endParaRPr lang="en-US" altLang="ko-KR" sz="2000" b="1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옷장 기능 구현</a:t>
            </a:r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API Results 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 처리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E9131A3-204A-DC06-B3F4-60B54695C95F}"/>
              </a:ext>
            </a:extLst>
          </p:cNvPr>
          <p:cNvSpPr/>
          <p:nvPr/>
        </p:nvSpPr>
        <p:spPr>
          <a:xfrm>
            <a:off x="1278428" y="3143350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F9644AAF-C021-F171-8088-5EB2F2E04412}"/>
              </a:ext>
            </a:extLst>
          </p:cNvPr>
          <p:cNvSpPr/>
          <p:nvPr/>
        </p:nvSpPr>
        <p:spPr>
          <a:xfrm>
            <a:off x="2688128" y="3143350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63208DF-4807-3DA1-17B6-C727377364C4}"/>
              </a:ext>
            </a:extLst>
          </p:cNvPr>
          <p:cNvSpPr txBox="1"/>
          <p:nvPr/>
        </p:nvSpPr>
        <p:spPr>
          <a:xfrm>
            <a:off x="2945222" y="3341673"/>
            <a:ext cx="7798978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프론트 엔드</a:t>
            </a:r>
            <a:endParaRPr lang="en-US" altLang="ko-KR" sz="2000" b="1" spc="-150" dirty="0">
              <a:solidFill>
                <a:srgbClr val="6D6969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디자인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D857A78-C116-1E79-991C-E41EC24E9653}"/>
              </a:ext>
            </a:extLst>
          </p:cNvPr>
          <p:cNvSpPr txBox="1"/>
          <p:nvPr/>
        </p:nvSpPr>
        <p:spPr>
          <a:xfrm>
            <a:off x="1640699" y="3372451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875388A-3178-5A20-9FCF-F9D0421A2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40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4049933-013A-4DA4-B40F-DB900F3E4904}"/>
              </a:ext>
            </a:extLst>
          </p:cNvPr>
          <p:cNvSpPr txBox="1"/>
          <p:nvPr/>
        </p:nvSpPr>
        <p:spPr>
          <a:xfrm>
            <a:off x="2364857" y="1422400"/>
            <a:ext cx="746229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현재까지 진행 상황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1AF163F3-1D5E-8496-EA74-C7B07947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40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xmlns="" id="{1D6B7A61-1481-3980-8BFB-3FEC98301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219955"/>
              </p:ext>
            </p:extLst>
          </p:nvPr>
        </p:nvGraphicFramePr>
        <p:xfrm>
          <a:off x="1961077" y="114300"/>
          <a:ext cx="8269846" cy="659484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04393">
                  <a:extLst>
                    <a:ext uri="{9D8B030D-6E8A-4147-A177-3AD203B41FA5}">
                      <a16:colId xmlns:a16="http://schemas.microsoft.com/office/drawing/2014/main" xmlns="" val="2600828080"/>
                    </a:ext>
                  </a:extLst>
                </a:gridCol>
                <a:gridCol w="6365453">
                  <a:extLst>
                    <a:ext uri="{9D8B030D-6E8A-4147-A177-3AD203B41FA5}">
                      <a16:colId xmlns:a16="http://schemas.microsoft.com/office/drawing/2014/main" xmlns="" val="3339770221"/>
                    </a:ext>
                  </a:extLst>
                </a:gridCol>
              </a:tblGrid>
              <a:tr h="673100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(~1/11)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아이디어 도출 작업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브레인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스토밍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브레인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라이팅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TRIZ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기법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vl="0" algn="l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페이지 기능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페이지 우선순위 정의</a:t>
                      </a:r>
                    </a:p>
                    <a:p>
                      <a:pPr lvl="0" algn="l"/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툴선정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프로세스 선정</a:t>
                      </a:r>
                    </a:p>
                    <a:p>
                      <a:pPr lvl="0" algn="l"/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밴치마킹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설문조사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65731719"/>
                  </a:ext>
                </a:extLst>
              </a:tr>
              <a:tr h="642620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(~1/12)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설계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회의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(~1/26)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설계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회의 및 프로젝트 계획서 작성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2227695552"/>
                  </a:ext>
                </a:extLst>
              </a:tr>
              <a:tr h="676093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백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&amp;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프론트 프레임 선정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학습 위한 데이터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전처리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렌더링 툴을 통한 실습 학습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모델링 툴 및 샘플 학습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97513418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(~2/9)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인공지능 인식을 위한 배경 제거 작업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샘플을 통한 데이터 모델링 학습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기초 페이지 및 최초 페이지 플로우 선정 작업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469504982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(~2/16)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배경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알파값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제거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모델링 작업 전 스케치 작업 및 조율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백엔드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(API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개발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및 프론트 엔드 추가 작업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0570176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(~2/23)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 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 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3195812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(~3/2)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743857693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(~3/9)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923789275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3BDE3559-F036-F23C-B914-15D88B85E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582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xmlns="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236964"/>
              </p:ext>
            </p:extLst>
          </p:nvPr>
        </p:nvGraphicFramePr>
        <p:xfrm>
          <a:off x="1961077" y="954648"/>
          <a:ext cx="8269846" cy="538792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xmlns="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xmlns="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/>
                        <a:t>9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(~3/16)</a:t>
                      </a:r>
                      <a:endParaRPr lang="x-none" altLang="en-US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b="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/>
                        <a:t>10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(~3/23)</a:t>
                      </a:r>
                      <a:endParaRPr lang="x-none" altLang="en-US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frontend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메인 틀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상품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Schema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구성 및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DB</a:t>
                      </a: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업데이트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pix2pix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 및 인풋 데이터 입력 및 정렬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AI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를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위한 옷 샘플링 작업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1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(~3/30)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en-US" sz="1400" b="0" dirty="0"/>
                        <a:t>: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데이터베이스 상품 스키마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마야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  <a:r>
                        <a:rPr lang="en-US" altLang="ko-KR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glft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저장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 Dataset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제작 및 분류 </a:t>
                      </a:r>
                      <a:endParaRPr lang="ko-KR" alt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2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/>
                        <a:t>(~4/6)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프론트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&amp;</a:t>
                      </a:r>
                      <a:r>
                        <a:rPr lang="ko-KR" altLang="en-US" sz="140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백엔드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통신 미디어타입 관련 디버깅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 Dataset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제작 및 분류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en" altLang="x-none" sz="140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rembg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모델 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u2net_cloth_segfh (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옷 검출의 효과적인 모델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)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변경 </a:t>
                      </a:r>
                      <a:endParaRPr lang="ko-KR" alt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3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(~4/13)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아바타 페이지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메인 페이지 프로토 구현 및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DB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피팅 샘플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 렌더링 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셋 제작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70301723"/>
                  </a:ext>
                </a:extLst>
              </a:tr>
              <a:tr h="1237176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4~16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(~5/4)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/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주요 작업 시퀀스 다이어그램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렌더러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웹 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/>
                        <a:t>pix2pix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코랩을</a:t>
                      </a:r>
                      <a:r>
                        <a:rPr lang="ko-KR" altLang="en-US" sz="1400" dirty="0"/>
                        <a:t> 통해 우리 데이터 아웃풋을 구하기 위한 변형 및 현재 오류 해결 방법 색인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확장자 에러 디버깅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셰이프</a:t>
                      </a:r>
                      <a:r>
                        <a:rPr lang="ko-KR" altLang="en-US" sz="1400" dirty="0"/>
                        <a:t> 학습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7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1" dirty="0"/>
                        <a:t>(~5/10)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과정 축소 및 추후 계획 수립</a:t>
                      </a:r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EB5B658-DA1D-79A7-4407-A69C35256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412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xmlns="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625462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xmlns="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xmlns="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18</a:t>
                      </a:r>
                      <a:r>
                        <a:rPr lang="ko-KR" altLang="en-US" b="1"/>
                        <a:t>주차</a:t>
                      </a:r>
                      <a:r>
                        <a:rPr lang="en-US" altLang="ko-KR" b="1"/>
                        <a:t>(~5/17)</a:t>
                      </a:r>
                      <a:endParaRPr lang="x-none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바지 샘플 모델링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인풋 아웃풋 데이터셋 제작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pix2pix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인공지능 구성</a:t>
                      </a:r>
                      <a:endParaRPr lang="x-none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19</a:t>
                      </a:r>
                      <a:r>
                        <a:rPr lang="ko-KR" altLang="en-US" b="1"/>
                        <a:t>주차</a:t>
                      </a:r>
                      <a:r>
                        <a:rPr lang="en-US" altLang="ko-KR" b="1"/>
                        <a:t>(~5/24)</a:t>
                      </a:r>
                      <a:endParaRPr lang="x-none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반바지 샘플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인풋 아웃풋 데이터셋 제작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데이터셋 증폭 알고리즘 구성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하이퍼파라미터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최적화</a:t>
                      </a:r>
                      <a:endParaRPr lang="x-none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20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21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22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23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시나리오 페이지 제작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Google Vision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Stylegan1,2,3, ACGPN, </a:t>
                      </a:r>
                      <a:r>
                        <a:rPr lang="en-US" altLang="ko-KR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gc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등 모델 조사 및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PF-AFN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환경 설정 및 테스팅 과정 진행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24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25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7306826B-C666-606C-4337-E1FB952CD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1992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xmlns="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685594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xmlns="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xmlns="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26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27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28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29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30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31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32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33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997C7988-79E5-FF33-2892-C7B7C09B7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779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0BF8F17-9E56-462D-B8ED-980C1047873B}"/>
              </a:ext>
            </a:extLst>
          </p:cNvPr>
          <p:cNvSpPr txBox="1"/>
          <p:nvPr/>
        </p:nvSpPr>
        <p:spPr>
          <a:xfrm>
            <a:off x="148012" y="267848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chemeClr val="accent4"/>
                </a:solidFill>
              </a:rPr>
              <a:t>유스케이스</a:t>
            </a:r>
            <a:r>
              <a:rPr lang="ko-KR" altLang="en-US" sz="2400" spc="-300" dirty="0">
                <a:solidFill>
                  <a:schemeClr val="accent4"/>
                </a:solidFill>
              </a:rPr>
              <a:t> 다이어그램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114D6522-D142-A3BF-DBFD-6F3AC856A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103" y="837649"/>
            <a:ext cx="8247660" cy="600847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6FA65CBE-43B1-3923-CCF6-97C159BA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57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0BF8F17-9E56-462D-B8ED-980C1047873B}"/>
              </a:ext>
            </a:extLst>
          </p:cNvPr>
          <p:cNvSpPr txBox="1"/>
          <p:nvPr/>
        </p:nvSpPr>
        <p:spPr>
          <a:xfrm>
            <a:off x="148012" y="267848"/>
            <a:ext cx="3239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</a:rPr>
              <a:t>데이터 플로우 다이어그램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BBCEBBF-0ABE-9381-E4D4-45EF862BA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91" y="868390"/>
            <a:ext cx="10114867" cy="573752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ABF40C44-6C60-5281-F786-C2ED969A2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47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4049933-013A-4DA4-B40F-DB900F3E4904}"/>
              </a:ext>
            </a:extLst>
          </p:cNvPr>
          <p:cNvSpPr txBox="1"/>
          <p:nvPr/>
        </p:nvSpPr>
        <p:spPr>
          <a:xfrm>
            <a:off x="4225941" y="1422400"/>
            <a:ext cx="374012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 err="1">
                <a:latin typeface="+mj-lt"/>
              </a:rPr>
              <a:t>간트</a:t>
            </a:r>
            <a:r>
              <a:rPr lang="ko-KR" altLang="en-US" sz="6600" dirty="0">
                <a:latin typeface="+mj-lt"/>
              </a:rPr>
              <a:t> 차트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4F31F683-056F-04F7-52F0-4FC78D2D9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74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092301"/>
              </p:ext>
            </p:extLst>
          </p:nvPr>
        </p:nvGraphicFramePr>
        <p:xfrm>
          <a:off x="6147361" y="4174006"/>
          <a:ext cx="508804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299307"/>
              </p:ext>
            </p:extLst>
          </p:nvPr>
        </p:nvGraphicFramePr>
        <p:xfrm>
          <a:off x="851090" y="4178413"/>
          <a:ext cx="508804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아바타</a:t>
                      </a:r>
                      <a:r>
                        <a:rPr lang="ko-KR" altLang="en-US" dirty="0"/>
                        <a:t>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의류 모델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수정 및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300923"/>
              </p:ext>
            </p:extLst>
          </p:nvPr>
        </p:nvGraphicFramePr>
        <p:xfrm>
          <a:off x="6136575" y="1571589"/>
          <a:ext cx="5088043" cy="183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 수학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알고리즘 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데이터셋</a:t>
                      </a:r>
                      <a:r>
                        <a:rPr lang="ko-KR" altLang="en-US" dirty="0"/>
                        <a:t> 마련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793133"/>
              </p:ext>
            </p:extLst>
          </p:nvPr>
        </p:nvGraphicFramePr>
        <p:xfrm>
          <a:off x="849261" y="1549690"/>
          <a:ext cx="5088043" cy="220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프론트</a:t>
                      </a:r>
                      <a:r>
                        <a:rPr lang="ko-KR" altLang="en-US" dirty="0"/>
                        <a:t>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프레임 워크</a:t>
                      </a:r>
                      <a:r>
                        <a:rPr lang="en-US" altLang="ko-KR" dirty="0"/>
                        <a:t>, API</a:t>
                      </a:r>
                      <a:r>
                        <a:rPr lang="ko-KR" altLang="en-US" dirty="0"/>
                        <a:t>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r>
                        <a:rPr lang="ko-KR" altLang="en-US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DB</a:t>
                      </a:r>
                      <a:r>
                        <a:rPr lang="ko-KR" altLang="en-US" dirty="0"/>
                        <a:t>연동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 구동 및 </a:t>
                      </a:r>
                      <a:r>
                        <a:rPr lang="ko-KR" altLang="en-US" dirty="0" err="1"/>
                        <a:t>호스팅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31D4C22E-9033-24F3-1F06-2622DED7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6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489775"/>
              </p:ext>
            </p:extLst>
          </p:nvPr>
        </p:nvGraphicFramePr>
        <p:xfrm>
          <a:off x="93593" y="1384590"/>
          <a:ext cx="11984081" cy="211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/>
                        <a:t>백엔드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프론트</a:t>
                      </a:r>
                      <a:r>
                        <a:rPr lang="ko-KR" altLang="en-US" sz="1400" dirty="0"/>
                        <a:t>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프레임 워크</a:t>
                      </a:r>
                      <a:r>
                        <a:rPr lang="en-US" altLang="ko-KR" sz="1400" dirty="0"/>
                        <a:t>, API</a:t>
                      </a:r>
                      <a:r>
                        <a:rPr lang="ko-KR" altLang="en-US" sz="1400" dirty="0"/>
                        <a:t>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백엔드</a:t>
                      </a:r>
                      <a:r>
                        <a:rPr lang="ko-KR" altLang="en-US" sz="1400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DB</a:t>
                      </a:r>
                      <a:r>
                        <a:rPr lang="ko-KR" altLang="en-US" sz="1400" dirty="0"/>
                        <a:t>연동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서버 구동 및 </a:t>
                      </a:r>
                      <a:r>
                        <a:rPr lang="ko-KR" altLang="en-US" sz="1400" dirty="0" err="1"/>
                        <a:t>호스팅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154190"/>
              </p:ext>
            </p:extLst>
          </p:nvPr>
        </p:nvGraphicFramePr>
        <p:xfrm>
          <a:off x="99943" y="3816640"/>
          <a:ext cx="11984081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아바타</a:t>
                      </a:r>
                      <a:r>
                        <a:rPr lang="ko-KR" altLang="en-US" sz="1400" dirty="0"/>
                        <a:t> 신체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아바타</a:t>
                      </a:r>
                      <a:r>
                        <a:rPr lang="ko-KR" altLang="en-US" sz="1400" dirty="0"/>
                        <a:t> 의류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D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D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수정 및 변경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71F5A187-B636-ED5B-66AD-EB9C6EA3D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255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197952"/>
              </p:ext>
            </p:extLst>
          </p:nvPr>
        </p:nvGraphicFramePr>
        <p:xfrm>
          <a:off x="125343" y="1346490"/>
          <a:ext cx="11984081" cy="180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 수학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알고리즘 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데이터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850825"/>
              </p:ext>
            </p:extLst>
          </p:nvPr>
        </p:nvGraphicFramePr>
        <p:xfrm>
          <a:off x="150743" y="3556290"/>
          <a:ext cx="11984081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/>
                        <a:t>렌더링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3C30EB8-4A2A-2420-8FA8-AAFA84372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550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2548</TotalTime>
  <Words>1421</Words>
  <Application>Microsoft Office PowerPoint</Application>
  <PresentationFormat>사용자 지정</PresentationFormat>
  <Paragraphs>418</Paragraphs>
  <Slides>37</Slides>
  <Notes>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3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Windows 사용자</cp:lastModifiedBy>
  <cp:revision>233</cp:revision>
  <dcterms:created xsi:type="dcterms:W3CDTF">2021-10-22T06:13:27Z</dcterms:created>
  <dcterms:modified xsi:type="dcterms:W3CDTF">2023-08-30T20:01:55Z</dcterms:modified>
</cp:coreProperties>
</file>